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85" r:id="rId2"/>
    <p:sldId id="260" r:id="rId3"/>
    <p:sldId id="261" r:id="rId4"/>
    <p:sldId id="274" r:id="rId5"/>
    <p:sldId id="283" r:id="rId6"/>
    <p:sldId id="284" r:id="rId7"/>
    <p:sldId id="279" r:id="rId8"/>
    <p:sldId id="265" r:id="rId9"/>
    <p:sldId id="275" r:id="rId10"/>
    <p:sldId id="266" r:id="rId11"/>
    <p:sldId id="277" r:id="rId12"/>
    <p:sldId id="276" r:id="rId13"/>
    <p:sldId id="280" r:id="rId14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Libre Franklin" pitchFamily="2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  <p:embeddedFont>
      <p:font typeface="Poppins" panose="00000500000000000000" pitchFamily="2" charset="0"/>
      <p:regular r:id="rId40"/>
      <p:bold r:id="rId41"/>
      <p:italic r:id="rId42"/>
      <p:boldItalic r:id="rId43"/>
    </p:embeddedFont>
    <p:embeddedFont>
      <p:font typeface="Poppins Medium" panose="000006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678" autoAdjust="0"/>
  </p:normalViewPr>
  <p:slideViewPr>
    <p:cSldViewPr snapToGrid="0">
      <p:cViewPr varScale="1">
        <p:scale>
          <a:sx n="83" d="100"/>
          <a:sy n="83" d="100"/>
        </p:scale>
        <p:origin x="228" y="78"/>
      </p:cViewPr>
      <p:guideLst>
        <p:guide orient="horz" pos="1620"/>
        <p:guide pos="2880"/>
        <p:guide orient="horz" pos="9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font" Target="fonts/font3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font" Target="fonts/font31.fntdata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22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10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082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-318923" y="4681865"/>
            <a:ext cx="3594024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518792" y="1729519"/>
            <a:ext cx="8106416" cy="800189"/>
          </a:xfrm>
          <a:prstGeom prst="rect">
            <a:avLst/>
          </a:prstGeom>
          <a:solidFill>
            <a:schemeClr val="accent1">
              <a:alpha val="74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sz="40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2488946" y="2981246"/>
            <a:ext cx="5312979" cy="800189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endParaRPr sz="4000" b="1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6592625" y="4681865"/>
            <a:ext cx="241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418227" y="322718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50" t="43657" r="19451" b="32039"/>
          <a:stretch/>
        </p:blipFill>
        <p:spPr>
          <a:xfrm>
            <a:off x="4090565" y="766181"/>
            <a:ext cx="4635208" cy="12788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376722" y="3967127"/>
            <a:ext cx="39351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Cluster 1: More Musulman (59% of musulman are in cluster1); more Scheduled Castes &amp; </a:t>
            </a:r>
            <a:r>
              <a:rPr lang="fr-FR" dirty="0" err="1"/>
              <a:t>Tribes</a:t>
            </a:r>
            <a:r>
              <a:rPr lang="fr-FR" dirty="0"/>
              <a:t> (67% and 61% </a:t>
            </a:r>
            <a:r>
              <a:rPr lang="fr-FR" dirty="0" err="1"/>
              <a:t>respectively</a:t>
            </a:r>
            <a:r>
              <a:rPr lang="fr-FR" dirty="0"/>
              <a:t>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72" t="45652" r="36461" b="13306"/>
          <a:stretch/>
        </p:blipFill>
        <p:spPr>
          <a:xfrm>
            <a:off x="418227" y="816818"/>
            <a:ext cx="3498421" cy="20290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889" t="46091" r="36831" b="13168"/>
          <a:stretch/>
        </p:blipFill>
        <p:spPr>
          <a:xfrm>
            <a:off x="4832125" y="2443243"/>
            <a:ext cx="3935153" cy="22720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823" t="44335" r="12305" b="34815"/>
          <a:stretch/>
        </p:blipFill>
        <p:spPr>
          <a:xfrm>
            <a:off x="376722" y="2943450"/>
            <a:ext cx="4223303" cy="87850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42" t="11073" r="38327" b="55671"/>
          <a:stretch/>
        </p:blipFill>
        <p:spPr>
          <a:xfrm>
            <a:off x="6009743" y="675275"/>
            <a:ext cx="2054576" cy="2304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4572000" y="3812763"/>
            <a:ext cx="33340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Cluster1: </a:t>
            </a:r>
            <a:r>
              <a:rPr lang="fr-FR" dirty="0" err="1"/>
              <a:t>less</a:t>
            </a:r>
            <a:r>
              <a:rPr lang="fr-FR" dirty="0"/>
              <a:t> money,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food</a:t>
            </a:r>
            <a:r>
              <a:rPr lang="fr-FR" dirty="0"/>
              <a:t>, </a:t>
            </a:r>
          </a:p>
          <a:p>
            <a:r>
              <a:rPr lang="fr-FR" dirty="0"/>
              <a:t>More rural, </a:t>
            </a:r>
            <a:r>
              <a:rPr lang="fr-FR" dirty="0" err="1"/>
              <a:t>with</a:t>
            </a:r>
            <a:r>
              <a:rPr lang="fr-FR" dirty="0"/>
              <a:t> ratio </a:t>
            </a:r>
            <a:r>
              <a:rPr lang="fr-FR" dirty="0" err="1"/>
              <a:t>card</a:t>
            </a:r>
            <a:endParaRPr lang="fr-FR" dirty="0"/>
          </a:p>
          <a:p>
            <a:endParaRPr lang="fr-FR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11073" r="57521" b="54012"/>
          <a:stretch/>
        </p:blipFill>
        <p:spPr>
          <a:xfrm>
            <a:off x="847103" y="2988793"/>
            <a:ext cx="1949269" cy="1647941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49848" r="39056" b="15940"/>
          <a:stretch/>
        </p:blipFill>
        <p:spPr>
          <a:xfrm>
            <a:off x="773618" y="817015"/>
            <a:ext cx="4497030" cy="217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36" t="37750" r="35733" b="21208"/>
          <a:stretch/>
        </p:blipFill>
        <p:spPr>
          <a:xfrm>
            <a:off x="660672" y="922325"/>
            <a:ext cx="3312134" cy="18730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582533" y="2617278"/>
            <a:ext cx="4879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main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level</a:t>
            </a:r>
            <a:r>
              <a:rPr lang="fr-FR" dirty="0"/>
              <a:t> of revenue. </a:t>
            </a:r>
          </a:p>
          <a:p>
            <a:endParaRPr lang="fr-FR" dirty="0"/>
          </a:p>
          <a:p>
            <a:r>
              <a:rPr lang="fr-FR" dirty="0"/>
              <a:t>The one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</a:t>
            </a:r>
            <a:r>
              <a:rPr lang="fr-FR" dirty="0"/>
              <a:t> and </a:t>
            </a:r>
            <a:r>
              <a:rPr lang="fr-FR" dirty="0" err="1"/>
              <a:t>eats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scheduled caste, Tribes and Islam, and </a:t>
            </a:r>
            <a:r>
              <a:rPr lang="fr-FR" dirty="0" err="1"/>
              <a:t>lives</a:t>
            </a:r>
            <a:r>
              <a:rPr lang="fr-FR" dirty="0"/>
              <a:t> more in rural </a:t>
            </a:r>
            <a:r>
              <a:rPr lang="fr-FR" dirty="0" err="1"/>
              <a:t>sector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There </a:t>
            </a:r>
            <a:r>
              <a:rPr lang="fr-FR" dirty="0" err="1"/>
              <a:t>is</a:t>
            </a:r>
            <a:r>
              <a:rPr lang="fr-FR" dirty="0"/>
              <a:t> no </a:t>
            </a:r>
            <a:r>
              <a:rPr lang="fr-FR" dirty="0" err="1"/>
              <a:t>difference</a:t>
            </a:r>
            <a:r>
              <a:rPr lang="fr-FR" dirty="0"/>
              <a:t> of the structure of </a:t>
            </a:r>
            <a:r>
              <a:rPr lang="fr-FR" dirty="0" err="1"/>
              <a:t>food</a:t>
            </a:r>
            <a:r>
              <a:rPr lang="fr-FR" dirty="0"/>
              <a:t>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the </a:t>
            </a:r>
            <a:r>
              <a:rPr lang="fr-FR" dirty="0" err="1"/>
              <a:t>cast</a:t>
            </a:r>
            <a:r>
              <a:rPr lang="fr-FR" dirty="0"/>
              <a:t> or religion values  (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of </a:t>
            </a:r>
            <a:r>
              <a:rPr lang="fr-FR" dirty="0" err="1"/>
              <a:t>expenditure</a:t>
            </a:r>
            <a:r>
              <a:rPr lang="fr-FR" dirty="0"/>
              <a:t>, the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494" t="47407" r="33539" b="12713"/>
          <a:stretch/>
        </p:blipFill>
        <p:spPr>
          <a:xfrm>
            <a:off x="5461733" y="2858114"/>
            <a:ext cx="3015177" cy="16113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90" t="42189" r="28853" b="17932"/>
          <a:stretch/>
        </p:blipFill>
        <p:spPr>
          <a:xfrm>
            <a:off x="4786469" y="922325"/>
            <a:ext cx="3696859" cy="175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653971" y="1336753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lang="fr-FR" sz="24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725408" y="2263973"/>
            <a:ext cx="487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B80B-B944-4B7E-B04A-3D45D384C0CF}"/>
              </a:ext>
            </a:extLst>
          </p:cNvPr>
          <p:cNvSpPr txBox="1"/>
          <p:nvPr/>
        </p:nvSpPr>
        <p:spPr>
          <a:xfrm>
            <a:off x="6500813" y="2778321"/>
            <a:ext cx="13644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2DC5FA"/>
                </a:solidFill>
                <a:latin typeface="Poppins"/>
                <a:cs typeface="Poppins"/>
                <a:sym typeface="Poppins"/>
              </a:rPr>
              <a:t>Q&amp;A?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2159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671250" y="922325"/>
            <a:ext cx="4879200" cy="1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Domain: Consumer behaviour in India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endParaRPr lang="fr-FR" sz="1200" b="1" dirty="0">
              <a:solidFill>
                <a:srgbClr val="434343"/>
              </a:solidFill>
              <a:latin typeface="Poppins"/>
              <a:cs typeface="Poppins"/>
              <a:sym typeface="Poppins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D1C1D"/>
                </a:solidFill>
                <a:latin typeface="Slack-Lato"/>
              </a:rPr>
              <a:t>Analyze  the indicators that correspond with quality of life and  the responsiveness of demand taking into account that the link with social background permit a better understanding of the consumer. </a:t>
            </a:r>
            <a:endParaRPr lang="fr-FR" sz="12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2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D1C1D"/>
                </a:solidFill>
                <a:latin typeface="Slack-Lato"/>
              </a:rPr>
              <a:t>Keep in mind: there is a political issue: in a context of Hindu nationalism, the religion and casts is used for political purposes in order to divide Indians (the stigmatization is based food consumption)</a:t>
            </a: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AA776-7176-4EB6-9C21-1F6DB59F2023}"/>
              </a:ext>
            </a:extLst>
          </p:cNvPr>
          <p:cNvSpPr txBox="1"/>
          <p:nvPr/>
        </p:nvSpPr>
        <p:spPr>
          <a:xfrm>
            <a:off x="864150" y="3359706"/>
            <a:ext cx="72011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D1C1D"/>
                </a:solidFill>
                <a:latin typeface="Slack-Lato"/>
              </a:rPr>
              <a:t>The objective of the project is to see whether social characteristics determine consumption behavior or not.</a:t>
            </a:r>
            <a:endParaRPr lang="en-US" sz="14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lang="en-US" sz="1400" dirty="0">
              <a:solidFill>
                <a:srgbClr val="1D1C1D"/>
              </a:solidFill>
              <a:latin typeface="Slack-Lato"/>
              <a:sym typeface="Poppins Medium"/>
            </a:endParaRPr>
          </a:p>
        </p:txBody>
      </p:sp>
      <p:pic>
        <p:nvPicPr>
          <p:cNvPr id="7" name="Picture 4" descr="Rural consumer markets leave cities behind">
            <a:extLst>
              <a:ext uri="{FF2B5EF4-FFF2-40B4-BE49-F238E27FC236}">
                <a16:creationId xmlns:a16="http://schemas.microsoft.com/office/drawing/2014/main" id="{B425CED8-7BF1-4F39-9F8F-504E40F33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5935273" y="675275"/>
            <a:ext cx="2647727" cy="215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6087754" y="634627"/>
            <a:ext cx="240149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Socio-Economic/Monitoring Survey of NSS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Title: India - Household Consumer Expenditure, NSS 68th Round : July 2011 - June 2012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From : National Sample Survey Office - Ministry of Statistics and </a:t>
            </a:r>
            <a:r>
              <a:rPr lang="en-US" dirty="0" err="1">
                <a:solidFill>
                  <a:srgbClr val="1D1C1D"/>
                </a:solidFill>
                <a:latin typeface="Slack-Lato"/>
              </a:rPr>
              <a:t>Programme</a:t>
            </a:r>
            <a:r>
              <a:rPr lang="en-US" dirty="0">
                <a:solidFill>
                  <a:srgbClr val="1D1C1D"/>
                </a:solidFill>
                <a:latin typeface="Slack-Lato"/>
              </a:rPr>
              <a:t> Implementation(MOSPI),Government of India.</a:t>
            </a:r>
            <a:endParaRPr dirty="0">
              <a:solidFill>
                <a:srgbClr val="1D1C1D"/>
              </a:solidFill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662178" y="986619"/>
            <a:ext cx="1082037" cy="858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Data </a:t>
            </a:r>
            <a:r>
              <a:rPr lang="fr-FR" dirty="0" err="1">
                <a:solidFill>
                  <a:srgbClr val="00B0F0"/>
                </a:solidFill>
              </a:rPr>
              <a:t>Loading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4224239" y="1891085"/>
            <a:ext cx="357447" cy="41454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1977924" y="3679044"/>
            <a:ext cx="1078323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3561452" y="3632628"/>
            <a:ext cx="1554054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Model </a:t>
            </a:r>
            <a:r>
              <a:rPr lang="fr-FR" dirty="0" err="1">
                <a:solidFill>
                  <a:srgbClr val="00B0F0"/>
                </a:solidFill>
              </a:rPr>
              <a:t>implementation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3900649" y="986619"/>
            <a:ext cx="836486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2258640" y="1008338"/>
            <a:ext cx="1163437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Data </a:t>
            </a:r>
            <a:r>
              <a:rPr lang="fr-FR" dirty="0" err="1">
                <a:solidFill>
                  <a:srgbClr val="00B0F0"/>
                </a:solidFill>
              </a:rPr>
              <a:t>cleaning</a:t>
            </a:r>
            <a:endParaRPr lang="fr-FR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662178" y="3678014"/>
            <a:ext cx="836486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Clusters Investigations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1780068" y="1164189"/>
            <a:ext cx="453314" cy="484871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1498665" y="3810199"/>
            <a:ext cx="453314" cy="484871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3437970" y="1142470"/>
            <a:ext cx="453314" cy="484871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3698989" y="2334672"/>
            <a:ext cx="1326012" cy="7965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B0F0"/>
                </a:solidFill>
              </a:rPr>
              <a:t>Encode non-</a:t>
            </a:r>
            <a:r>
              <a:rPr lang="fr-FR" dirty="0" err="1">
                <a:solidFill>
                  <a:srgbClr val="00B0F0"/>
                </a:solidFill>
              </a:rPr>
              <a:t>numeric</a:t>
            </a:r>
            <a:r>
              <a:rPr lang="fr-FR" dirty="0">
                <a:solidFill>
                  <a:srgbClr val="00B0F0"/>
                </a:solidFill>
              </a:rPr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4224239" y="3191339"/>
            <a:ext cx="357447" cy="41454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3082193" y="3810199"/>
            <a:ext cx="453314" cy="484871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439841" y="852877"/>
            <a:ext cx="8355920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1. Three datasets: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Household: Shape (101662, 45)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Household: Shape (101662, 39)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Food expenditure: Shape (5763152, 35)</a:t>
            </a:r>
          </a:p>
          <a:p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2. Build a unique dataset: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</a:rPr>
              <a:t>Merge on Household ID and features selections: Shape (</a:t>
            </a:r>
            <a:r>
              <a:rPr lang="fr-FR" sz="1600" dirty="0">
                <a:solidFill>
                  <a:srgbClr val="1D1C1D"/>
                </a:solidFill>
                <a:latin typeface="Slack-Lato"/>
              </a:rPr>
              <a:t>100497, 33)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</a:rPr>
              <a:t>7 columns non-numeric – 26 columns </a:t>
            </a:r>
            <a:r>
              <a:rPr lang="en-US" sz="1600" dirty="0" err="1">
                <a:solidFill>
                  <a:srgbClr val="1D1C1D"/>
                </a:solidFill>
                <a:latin typeface="Slack-Lato"/>
              </a:rPr>
              <a:t>numerics</a:t>
            </a: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3. Cleaning</a:t>
            </a:r>
            <a:endParaRPr lang="en-US" sz="1600" b="1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Rename labels of 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columns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Build a new classification with filter creation on food items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Check for duplicates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/ missing value</a:t>
            </a:r>
            <a:endParaRPr lang="en-US" sz="16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Exclude outliers in each column</a:t>
            </a:r>
          </a:p>
          <a:p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Drop rows with small numbers of household (ex: 'Zoroastrianism’, only one household)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Check collinearity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>
              <a:buSzPts val="1100"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cleaning and preprocessing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965312B7-51BD-4285-AC7B-48C3A59DBB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67" t="22618" r="12088" b="57900"/>
          <a:stretch/>
        </p:blipFill>
        <p:spPr>
          <a:xfrm>
            <a:off x="987991" y="896383"/>
            <a:ext cx="7296433" cy="20030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33430-BEAB-4FCB-9987-B65BDB987D93}"/>
              </a:ext>
            </a:extLst>
          </p:cNvPr>
          <p:cNvSpPr txBox="1"/>
          <p:nvPr/>
        </p:nvSpPr>
        <p:spPr>
          <a:xfrm>
            <a:off x="1704434" y="2931408"/>
            <a:ext cx="6476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OBC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Scheduled Castes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Scheduled Tribes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fr-FR" dirty="0" err="1">
                <a:sym typeface="Wingdings" panose="05000000000000000000" pitchFamily="2" charset="2"/>
              </a:rPr>
              <a:t>Communauties</a:t>
            </a:r>
            <a:r>
              <a:rPr lang="fr-FR" dirty="0">
                <a:sym typeface="Wingdings" panose="05000000000000000000" pitchFamily="2" charset="2"/>
              </a:rPr>
              <a:t> in </a:t>
            </a:r>
            <a:r>
              <a:rPr lang="fr-FR" dirty="0" err="1">
                <a:sym typeface="Wingdings" panose="05000000000000000000" pitchFamily="2" charset="2"/>
              </a:rPr>
              <a:t>theses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/>
              <a:t>divisions </a:t>
            </a:r>
            <a:r>
              <a:rPr lang="fr-FR" dirty="0" err="1"/>
              <a:t>benefit</a:t>
            </a:r>
            <a:r>
              <a:rPr lang="fr-FR" dirty="0"/>
              <a:t> of the positive </a:t>
            </a:r>
            <a:r>
              <a:rPr lang="fr-FR" dirty="0" err="1"/>
              <a:t>discrimation</a:t>
            </a:r>
            <a:r>
              <a:rPr lang="fr-FR" dirty="0"/>
              <a:t> </a:t>
            </a:r>
            <a:r>
              <a:rPr lang="fr-FR" dirty="0" err="1"/>
              <a:t>policy</a:t>
            </a:r>
            <a:r>
              <a:rPr lang="fr-FR" dirty="0"/>
              <a:t> </a:t>
            </a:r>
          </a:p>
          <a:p>
            <a:r>
              <a:rPr lang="fr-FR" dirty="0"/>
              <a:t>( Quotas in public </a:t>
            </a:r>
            <a:r>
              <a:rPr lang="fr-FR" dirty="0" err="1"/>
              <a:t>employment</a:t>
            </a:r>
            <a:r>
              <a:rPr lang="fr-FR" dirty="0"/>
              <a:t> and high </a:t>
            </a:r>
            <a:r>
              <a:rPr lang="fr-FR" dirty="0" err="1"/>
              <a:t>School</a:t>
            </a:r>
            <a:r>
              <a:rPr lang="fr-FR" dirty="0"/>
              <a:t> – 50% of places and job)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Others: </a:t>
            </a:r>
          </a:p>
          <a:p>
            <a:r>
              <a:rPr lang="fr-FR" dirty="0" err="1"/>
              <a:t>Communauties</a:t>
            </a:r>
            <a:r>
              <a:rPr lang="fr-FR" dirty="0"/>
              <a:t> </a:t>
            </a:r>
            <a:r>
              <a:rPr lang="fr-FR" dirty="0" err="1"/>
              <a:t>advanced</a:t>
            </a:r>
            <a:r>
              <a:rPr lang="fr-FR" dirty="0"/>
              <a:t> </a:t>
            </a:r>
            <a:r>
              <a:rPr lang="fr-FR" dirty="0" err="1"/>
              <a:t>socially</a:t>
            </a:r>
            <a:r>
              <a:rPr lang="fr-FR" dirty="0"/>
              <a:t> and </a:t>
            </a:r>
            <a:r>
              <a:rPr lang="fr-FR" dirty="0" err="1"/>
              <a:t>economically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160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7490006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1E419E14-4459-442C-8E39-F3F34AFB8F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09" t="12399" r="50865" b="12878"/>
          <a:stretch/>
        </p:blipFill>
        <p:spPr>
          <a:xfrm>
            <a:off x="5183784" y="169333"/>
            <a:ext cx="3740042" cy="462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D1440-DF22-4735-8EB5-DD2D41545C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56" t="13169" r="14939" b="13965"/>
          <a:stretch/>
        </p:blipFill>
        <p:spPr>
          <a:xfrm>
            <a:off x="718178" y="922325"/>
            <a:ext cx="4093942" cy="367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8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2" t="42476" r="39138" b="34995"/>
          <a:stretch/>
        </p:blipFill>
        <p:spPr>
          <a:xfrm>
            <a:off x="2324466" y="2571750"/>
            <a:ext cx="6231467" cy="1983317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84" t="13752" r="38375" b="62485"/>
          <a:stretch/>
        </p:blipFill>
        <p:spPr>
          <a:xfrm>
            <a:off x="1752953" y="428225"/>
            <a:ext cx="6231467" cy="209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0999" y="428224"/>
            <a:ext cx="5726911" cy="632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UNSUPERVIZED MODEL - KMEANS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22;p23">
            <a:extLst>
              <a:ext uri="{FF2B5EF4-FFF2-40B4-BE49-F238E27FC236}">
                <a16:creationId xmlns:a16="http://schemas.microsoft.com/office/drawing/2014/main" id="{63CB43D5-F4A3-4469-98FD-3B34CD11EE7A}"/>
              </a:ext>
            </a:extLst>
          </p:cNvPr>
          <p:cNvSpPr txBox="1"/>
          <p:nvPr/>
        </p:nvSpPr>
        <p:spPr>
          <a:xfrm>
            <a:off x="561000" y="972374"/>
            <a:ext cx="8252177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24 columns to cluster</a:t>
            </a:r>
          </a:p>
          <a:p>
            <a:pPr marL="0" lvl="0" indent="0">
              <a:buFont typeface="Arial"/>
              <a:buNone/>
            </a:pPr>
            <a:endParaRPr lang="en-US" sz="1600" b="1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PCA: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Principal Component Analysis (PCA) is used for dimensionality reduction in machine learning. 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PCA is used to filter noisy datasets, such as image compression.</a:t>
            </a:r>
          </a:p>
          <a:p>
            <a:pPr marL="0" lvl="0" indent="0">
              <a:buFont typeface="Arial"/>
              <a:buNone/>
            </a:pPr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group and find the average</a:t>
            </a: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evaluation</a:t>
            </a:r>
            <a:endParaRPr sz="2300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638963"/>
              </p:ext>
            </p:extLst>
          </p:nvPr>
        </p:nvGraphicFramePr>
        <p:xfrm>
          <a:off x="671250" y="1175039"/>
          <a:ext cx="7505388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2501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444978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207909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405372">
                <a:tc>
                  <a:txBody>
                    <a:bodyPr/>
                    <a:lstStyle/>
                    <a:p>
                      <a:r>
                        <a:rPr lang="fr-FR" sz="1200" dirty="0" err="1">
                          <a:solidFill>
                            <a:srgbClr val="00B0F0"/>
                          </a:solidFill>
                        </a:rPr>
                        <a:t>Models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Optimum of clusters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Score Silhouette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0,623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AGGLOMERATIVE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0,561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439153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GAUSSIAN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(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b="0" i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DBSCAN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(</a:t>
                      </a:r>
                      <a:r>
                        <a:rPr lang="fr-FR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200" b="0" kern="1200" dirty="0" err="1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200" b="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200" b="0" kern="1200" dirty="0">
                        <a:solidFill>
                          <a:srgbClr val="00B0F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rgbClr val="00B0F0"/>
                          </a:solidFill>
                        </a:rPr>
                        <a:t>2 ( or 68)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kern="1200" dirty="0">
                          <a:solidFill>
                            <a:srgbClr val="00B0F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200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610</Words>
  <Application>Microsoft Office PowerPoint</Application>
  <PresentationFormat>On-screen Show (16:9)</PresentationFormat>
  <Paragraphs>132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-apple-system</vt:lpstr>
      <vt:lpstr>Poppins</vt:lpstr>
      <vt:lpstr>Helvetica Neue</vt:lpstr>
      <vt:lpstr>Slack-Lato</vt:lpstr>
      <vt:lpstr>Helvetica Neue Light</vt:lpstr>
      <vt:lpstr>Montserrat</vt:lpstr>
      <vt:lpstr>Libre Franklin</vt:lpstr>
      <vt:lpstr>Arial</vt:lpstr>
      <vt:lpstr>Poppins Medium</vt:lpstr>
      <vt:lpstr>Wingdings</vt:lpstr>
      <vt:lpstr>Calibri</vt:lpstr>
      <vt:lpstr>Bookman Old Style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Sandrine</dc:creator>
  <cp:lastModifiedBy>Sandrine Prevot</cp:lastModifiedBy>
  <cp:revision>18</cp:revision>
  <dcterms:modified xsi:type="dcterms:W3CDTF">2022-02-11T08:57:03Z</dcterms:modified>
</cp:coreProperties>
</file>